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71" r:id="rId3"/>
    <p:sldId id="280" r:id="rId4"/>
    <p:sldId id="259" r:id="rId5"/>
    <p:sldId id="272" r:id="rId6"/>
    <p:sldId id="273" r:id="rId7"/>
    <p:sldId id="281" r:id="rId8"/>
    <p:sldId id="274" r:id="rId9"/>
    <p:sldId id="282" r:id="rId10"/>
    <p:sldId id="268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800" b="0" i="0" u="none" strike="noStrike" cap="none" spc="0" normalizeH="0" baseline="0">
        <a:ln>
          <a:noFill/>
        </a:ln>
        <a:solidFill>
          <a:srgbClr val="EEEEEE"/>
        </a:solidFill>
        <a:effectLst/>
        <a:uFillTx/>
        <a:latin typeface="Helvetica Neue Bold Condensed"/>
        <a:ea typeface="Helvetica Neue Bold Condensed"/>
        <a:cs typeface="Helvetica Neue Bold Condensed"/>
        <a:sym typeface="Helvetica Neue Bold Condense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DDDBCF"/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C9C8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4C8"/>
          </a:solidFill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878889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7888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DBDBD"/>
          </a:solidFill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8F2817"/>
              </a:solidFill>
              <a:prstDash val="solid"/>
              <a:miter lim="400000"/>
            </a:ln>
          </a:bottom>
          <a:insideH>
            <a:ln w="12700" cap="flat">
              <a:solidFill>
                <a:srgbClr val="8F281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8341D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C9C88"/>
              </a:solidFill>
              <a:prstDash val="solid"/>
              <a:miter lim="400000"/>
            </a:ln>
          </a:top>
          <a:bottom>
            <a:ln w="12700" cap="flat">
              <a:solidFill>
                <a:srgbClr val="AC9C88"/>
              </a:solidFill>
              <a:prstDash val="solid"/>
              <a:miter lim="400000"/>
            </a:ln>
          </a:bottom>
          <a:insideH>
            <a:ln w="12700" cap="flat">
              <a:solidFill>
                <a:srgbClr val="AC9C8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0EEE0"/>
          </a:solidFill>
        </a:fill>
      </a:tcStyle>
    </a:wholeTbl>
    <a:band2H>
      <a:tcTxStyle/>
      <a:tcStyle>
        <a:tcBdr/>
        <a:fill>
          <a:solidFill>
            <a:srgbClr val="F0EEE0">
              <a:alpha val="93000"/>
            </a:srgbClr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solidFill>
                <a:srgbClr val="5F5857"/>
              </a:solidFill>
              <a:prstDash val="solid"/>
              <a:miter lim="400000"/>
            </a:ln>
          </a:left>
          <a:right>
            <a:ln w="25400" cap="flat">
              <a:solidFill>
                <a:srgbClr val="AC9C88"/>
              </a:solidFill>
              <a:prstDash val="solid"/>
              <a:miter lim="400000"/>
            </a:ln>
          </a:right>
          <a:top>
            <a:ln w="12700" cap="flat">
              <a:solidFill>
                <a:srgbClr val="AC9C88"/>
              </a:solidFill>
              <a:prstDash val="solid"/>
              <a:miter lim="400000"/>
            </a:ln>
          </a:top>
          <a:bottom>
            <a:ln w="12700" cap="flat">
              <a:solidFill>
                <a:srgbClr val="AC9C88"/>
              </a:solidFill>
              <a:prstDash val="solid"/>
              <a:miter lim="400000"/>
            </a:ln>
          </a:bottom>
          <a:insideH>
            <a:ln w="12700" cap="flat">
              <a:solidFill>
                <a:srgbClr val="AC9C8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F5857"/>
              </a:solidFill>
              <a:prstDash val="solid"/>
              <a:miter lim="400000"/>
            </a:ln>
          </a:bottom>
          <a:insideH>
            <a:ln w="12700" cap="flat">
              <a:solidFill>
                <a:srgbClr val="97231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F585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1401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C9C88"/>
              </a:solidFill>
              <a:prstDash val="solid"/>
              <a:miter lim="400000"/>
            </a:ln>
          </a:top>
          <a:bottom>
            <a:ln w="12700" cap="flat">
              <a:solidFill>
                <a:srgbClr val="AC9C88"/>
              </a:solidFill>
              <a:prstDash val="solid"/>
              <a:miter lim="400000"/>
            </a:ln>
          </a:bottom>
          <a:insideH>
            <a:ln w="12700" cap="flat">
              <a:solidFill>
                <a:srgbClr val="AC9C8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0EEE0"/>
          </a:solidFill>
        </a:fill>
      </a:tcStyle>
    </a:wholeTbl>
    <a:band2H>
      <a:tcTxStyle/>
      <a:tcStyle>
        <a:tcBdr/>
        <a:fill>
          <a:solidFill>
            <a:srgbClr val="F0EEE0">
              <a:alpha val="93000"/>
            </a:srgbClr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C9C88"/>
              </a:solidFill>
              <a:prstDash val="solid"/>
              <a:miter lim="400000"/>
            </a:ln>
          </a:top>
          <a:bottom>
            <a:ln w="12700" cap="flat">
              <a:solidFill>
                <a:srgbClr val="AC9C88"/>
              </a:solidFill>
              <a:prstDash val="solid"/>
              <a:miter lim="400000"/>
            </a:ln>
          </a:bottom>
          <a:insideH>
            <a:ln w="12700" cap="flat">
              <a:solidFill>
                <a:srgbClr val="AC9C8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4C8"/>
          </a:solidFill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29124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4AA2A"/>
          </a:solidFill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58585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97979">
                  <a:alpha val="3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7979">
                  <a:alpha val="3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7979">
                  <a:alpha val="38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6B5C3">
              <a:alpha val="14000"/>
            </a:srgbClr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B5C3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86B5C3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86B5C3">
                  <a:alpha val="75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6B5C3">
                  <a:alpha val="75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6B5C3">
                  <a:alpha val="75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solidFill>
                <a:srgbClr val="9F9F9F"/>
              </a:solidFill>
              <a:prstDash val="solid"/>
              <a:miter lim="400000"/>
            </a:ln>
          </a:left>
          <a:right>
            <a:ln w="12700" cap="flat">
              <a:solidFill>
                <a:srgbClr val="9F9F9F"/>
              </a:solidFill>
              <a:prstDash val="solid"/>
              <a:miter lim="400000"/>
            </a:ln>
          </a:right>
          <a:top>
            <a:ln w="12700" cap="flat">
              <a:solidFill>
                <a:srgbClr val="9F9F9F"/>
              </a:solidFill>
              <a:prstDash val="solid"/>
              <a:miter lim="400000"/>
            </a:ln>
          </a:top>
          <a:bottom>
            <a:ln w="12700" cap="flat">
              <a:solidFill>
                <a:srgbClr val="9F9F9F"/>
              </a:solidFill>
              <a:prstDash val="solid"/>
              <a:miter lim="400000"/>
            </a:ln>
          </a:bottom>
          <a:insideH>
            <a:ln w="12700" cap="flat">
              <a:solidFill>
                <a:srgbClr val="9F9F9F"/>
              </a:solidFill>
              <a:prstDash val="solid"/>
              <a:miter lim="400000"/>
            </a:ln>
          </a:insideH>
          <a:insideV>
            <a:ln w="12700" cap="flat">
              <a:solidFill>
                <a:srgbClr val="9F9F9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979">
              <a:alpha val="38000"/>
            </a:srgbClr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2D2D2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ABABA"/>
          </a:solidFill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25A5D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B8B8B"/>
          </a:solidFill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25A5D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B8B8B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979">
              <a:alpha val="25000"/>
            </a:srgbClr>
          </a:solidFill>
        </a:fill>
      </a:tcStyle>
    </a:band2H>
    <a:firstCol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 Bold Condensed"/>
          <a:ea typeface="Helvetica Neue Bold Condensed"/>
          <a:cs typeface="Helvetica Neue Bold Condensed"/>
        </a:font>
        <a:srgbClr val="FFFFFF"/>
      </a:tcTxStyle>
      <a:tcStyle>
        <a:tcBdr>
          <a:lef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>
                  <a:alpha val="4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93"/>
    <p:restoredTop sz="94694"/>
  </p:normalViewPr>
  <p:slideViewPr>
    <p:cSldViewPr snapToGrid="0" snapToObjects="1">
      <p:cViewPr varScale="1">
        <p:scale>
          <a:sx n="27" d="100"/>
          <a:sy n="27" d="100"/>
        </p:scale>
        <p:origin x="58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943100"/>
            <a:ext cx="10464800" cy="2997200"/>
          </a:xfrm>
          <a:prstGeom prst="rect">
            <a:avLst/>
          </a:prstGeom>
        </p:spPr>
        <p:txBody>
          <a:bodyPr anchor="b"/>
          <a:lstStyle>
            <a:lvl1pPr>
              <a:defRPr sz="6400" spc="-128"/>
            </a:lvl1pPr>
          </a:lstStyle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2184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228600" algn="ctr">
              <a:spcBef>
                <a:spcPts val="0"/>
              </a:spcBef>
              <a:buSzTx/>
              <a:buNone/>
              <a:defRPr sz="2400"/>
            </a:lvl2pPr>
            <a:lvl3pPr marL="0" indent="457200" algn="ctr">
              <a:spcBef>
                <a:spcPts val="0"/>
              </a:spcBef>
              <a:buSzTx/>
              <a:buNone/>
              <a:defRPr sz="2400"/>
            </a:lvl3pPr>
            <a:lvl4pPr marL="0" indent="685800" algn="ctr">
              <a:spcBef>
                <a:spcPts val="0"/>
              </a:spcBef>
              <a:buSzTx/>
              <a:buNone/>
              <a:defRPr sz="2400"/>
            </a:lvl4pPr>
            <a:lvl5pPr marL="0" indent="914400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305296" y="9017000"/>
            <a:ext cx="406909" cy="3808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- A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- Alt 2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34473" y="8193634"/>
            <a:ext cx="3457771" cy="71843"/>
          </a:xfrm>
          <a:prstGeom prst="rect">
            <a:avLst/>
          </a:prstGeom>
        </p:spPr>
      </p:pic>
      <p:sp>
        <p:nvSpPr>
          <p:cNvPr id="22" name="Shape 22"/>
          <p:cNvSpPr>
            <a:spLocks noGrp="1"/>
          </p:cNvSpPr>
          <p:nvPr>
            <p:ph type="pic" idx="13"/>
          </p:nvPr>
        </p:nvSpPr>
        <p:spPr>
          <a:xfrm>
            <a:off x="387350" y="400050"/>
            <a:ext cx="12217400" cy="626728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35000" y="6845300"/>
            <a:ext cx="11734800" cy="1219200"/>
          </a:xfrm>
          <a:prstGeom prst="rect">
            <a:avLst/>
          </a:prstGeom>
        </p:spPr>
        <p:txBody>
          <a:bodyPr anchor="b"/>
          <a:lstStyle>
            <a:lvl1pPr>
              <a:defRPr sz="6400" spc="-128"/>
            </a:lvl1pPr>
          </a:lstStyle>
          <a:p>
            <a:r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635000" y="8318500"/>
            <a:ext cx="11734800" cy="876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228600" algn="ctr">
              <a:spcBef>
                <a:spcPts val="0"/>
              </a:spcBef>
              <a:buSzTx/>
              <a:buNone/>
              <a:defRPr sz="2400"/>
            </a:lvl2pPr>
            <a:lvl3pPr marL="0" indent="457200" algn="ctr">
              <a:spcBef>
                <a:spcPts val="0"/>
              </a:spcBef>
              <a:buSzTx/>
              <a:buNone/>
              <a:defRPr sz="2400"/>
            </a:lvl3pPr>
            <a:lvl4pPr marL="0" indent="685800" algn="ctr">
              <a:spcBef>
                <a:spcPts val="0"/>
              </a:spcBef>
              <a:buSzTx/>
              <a:buNone/>
              <a:defRPr sz="2400"/>
            </a:lvl4pPr>
            <a:lvl5pPr marL="0" indent="914400" algn="ctr">
              <a:spcBef>
                <a:spcPts val="0"/>
              </a:spcBef>
              <a:buSz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270000" y="3505200"/>
            <a:ext cx="10464800" cy="2730500"/>
          </a:xfrm>
          <a:prstGeom prst="rect">
            <a:avLst/>
          </a:prstGeom>
        </p:spPr>
        <p:txBody>
          <a:bodyPr/>
          <a:lstStyle>
            <a:lvl1pPr>
              <a:defRPr sz="6400" spc="-128"/>
            </a:lvl1pPr>
          </a:lstStyle>
          <a:p>
            <a: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83" y="2732634"/>
            <a:ext cx="10908152" cy="71905"/>
          </a:xfrm>
          <a:prstGeom prst="rect">
            <a:avLst/>
          </a:prstGeom>
        </p:spPr>
      </p:pic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83" y="2732634"/>
            <a:ext cx="10908152" cy="71905"/>
          </a:xfrm>
          <a:prstGeom prst="rect">
            <a:avLst/>
          </a:prstGeom>
        </p:spPr>
      </p:pic>
      <p:sp>
        <p:nvSpPr>
          <p:cNvPr id="64" name="Shape 6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1"/>
          </p:nvPr>
        </p:nvSpPr>
        <p:spPr>
          <a:xfrm>
            <a:off x="1270000" y="32639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60083" y="2732634"/>
            <a:ext cx="10908152" cy="71905"/>
          </a:xfrm>
          <a:prstGeom prst="rect">
            <a:avLst/>
          </a:prstGeom>
        </p:spPr>
      </p:pic>
      <p:sp>
        <p:nvSpPr>
          <p:cNvPr id="75" name="Shape 75"/>
          <p:cNvSpPr>
            <a:spLocks noGrp="1"/>
          </p:cNvSpPr>
          <p:nvPr>
            <p:ph type="pic" sz="half" idx="13"/>
          </p:nvPr>
        </p:nvSpPr>
        <p:spPr>
          <a:xfrm>
            <a:off x="1181100" y="3380452"/>
            <a:ext cx="5461000" cy="5308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sz="half" idx="1"/>
          </p:nvPr>
        </p:nvSpPr>
        <p:spPr>
          <a:xfrm>
            <a:off x="7200900" y="3340100"/>
            <a:ext cx="4826000" cy="538480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3000"/>
              </a:spcBef>
              <a:buBlip>
                <a:blip r:embed="rId3"/>
              </a:buBlip>
              <a:defRPr sz="2600"/>
            </a:lvl1pPr>
            <a:lvl2pPr marL="914400" indent="-457200">
              <a:spcBef>
                <a:spcPts val="3000"/>
              </a:spcBef>
              <a:buBlip>
                <a:blip r:embed="rId3"/>
              </a:buBlip>
              <a:defRPr sz="2600"/>
            </a:lvl2pPr>
            <a:lvl3pPr marL="1371600" indent="-457200">
              <a:spcBef>
                <a:spcPts val="3000"/>
              </a:spcBef>
              <a:buBlip>
                <a:blip r:embed="rId3"/>
              </a:buBlip>
              <a:defRPr sz="2600"/>
            </a:lvl3pPr>
            <a:lvl4pPr marL="1828800" indent="-457200">
              <a:spcBef>
                <a:spcPts val="3000"/>
              </a:spcBef>
              <a:buBlip>
                <a:blip r:embed="rId3"/>
              </a:buBlip>
              <a:defRPr sz="2600"/>
            </a:lvl4pPr>
            <a:lvl5pPr marL="2286000" indent="-457200">
              <a:spcBef>
                <a:spcPts val="3000"/>
              </a:spcBef>
              <a:buBlip>
                <a:blip r:embed="rId3"/>
              </a:buBlip>
              <a:defRPr sz="2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pic" sz="quarter" idx="13"/>
          </p:nvPr>
        </p:nvSpPr>
        <p:spPr>
          <a:xfrm>
            <a:off x="6692900" y="5082252"/>
            <a:ext cx="5334000" cy="38989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pic" sz="quarter" idx="14"/>
          </p:nvPr>
        </p:nvSpPr>
        <p:spPr>
          <a:xfrm>
            <a:off x="6699118" y="751552"/>
            <a:ext cx="5334001" cy="38989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pic" sz="half" idx="15"/>
          </p:nvPr>
        </p:nvSpPr>
        <p:spPr>
          <a:xfrm>
            <a:off x="965200" y="762000"/>
            <a:ext cx="5334000" cy="8229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Shape 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SzTx/>
              <a:buNone/>
              <a:defRPr sz="3600">
                <a:solidFill>
                  <a:srgbClr val="222222"/>
                </a:solidFill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4"/>
          </p:nvPr>
        </p:nvSpPr>
        <p:spPr>
          <a:xfrm>
            <a:off x="1270000" y="4241799"/>
            <a:ext cx="10464800" cy="736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120000"/>
              </a:lnSpc>
              <a:buSzTx/>
              <a:buNone/>
              <a:defRPr sz="4200" b="1" spc="-126">
                <a:latin typeface="+mn-lt"/>
                <a:ea typeface="+mn-ea"/>
                <a:cs typeface="+mn-cs"/>
                <a:sym typeface="Superclarendon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t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270000" y="698500"/>
            <a:ext cx="10464800" cy="190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292596" y="9017000"/>
            <a:ext cx="406909" cy="38089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 b="1">
                <a:solidFill>
                  <a:srgbClr val="F1F1F1"/>
                </a:solidFill>
                <a:latin typeface="+mn-lt"/>
                <a:ea typeface="+mn-ea"/>
                <a:cs typeface="+mn-cs"/>
                <a:sym typeface="Superclarendo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-144" baseline="0">
          <a:ln>
            <a:noFill/>
          </a:ln>
          <a:solidFill>
            <a:srgbClr val="EEEEEE"/>
          </a:solidFill>
          <a:uFillTx/>
          <a:latin typeface="+mn-lt"/>
          <a:ea typeface="+mn-ea"/>
          <a:cs typeface="+mn-cs"/>
          <a:sym typeface="Superclarendon"/>
        </a:defRPr>
      </a:lvl9pPr>
    </p:titleStyle>
    <p:bodyStyle>
      <a:lvl1pPr marL="6223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1pPr>
      <a:lvl2pPr marL="12446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2pPr>
      <a:lvl3pPr marL="18669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3pPr>
      <a:lvl4pPr marL="24892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4pPr>
      <a:lvl5pPr marL="31115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5pPr>
      <a:lvl6pPr marL="37338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6pPr>
      <a:lvl7pPr marL="43561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7pPr>
      <a:lvl8pPr marL="49784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8pPr>
      <a:lvl9pPr marL="5600700" marR="0" indent="-6223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65000"/>
        <a:buFontTx/>
        <a:buBlip>
          <a:blip r:embed="rId16"/>
        </a:buBlip>
        <a:tabLst/>
        <a:defRPr sz="3400" b="0" i="0" u="none" strike="noStrike" cap="none" spc="0" baseline="0">
          <a:ln>
            <a:noFill/>
          </a:ln>
          <a:solidFill>
            <a:srgbClr val="EEEEEE"/>
          </a:solidFill>
          <a:uFillTx/>
          <a:latin typeface="Helvetica Neue Bold Condensed"/>
          <a:ea typeface="Helvetica Neue Bold Condensed"/>
          <a:cs typeface="Helvetica Neue Bold Condensed"/>
          <a:sym typeface="Helvetica Neue Bold Condensed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uperclarendo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s5/7zd2z2bj1wxgvnx1027v6rpr0000gp/T/com.microsoft.Word/WebArchiveCopyPasteTempFiles/NW_the5Ws.p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s5/7zd2z2bj1wxgvnx1027v6rpr0000gp/T/com.microsoft.Word/WebArchiveCopyPasteTempFiles/NW_the5Ws.pn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Relationship Id="rId4" Type="http://schemas.openxmlformats.org/officeDocument/2006/relationships/image" Target="file:////var/folders/s5/7zd2z2bj1wxgvnx1027v6rpr0000gp/T/com.microsoft.Word/WebArchiveCopyPasteTempFiles/NW_openclosedqs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Placeholder 144"/>
          <p:cNvPicPr>
            <a:picLocks noGrp="1"/>
          </p:cNvPicPr>
          <p:nvPr>
            <p:ph type="pic" idx="15"/>
          </p:nvPr>
        </p:nvPicPr>
        <p:blipFill>
          <a:blip r:embed="rId2"/>
          <a:stretch>
            <a:fillRect/>
          </a:stretch>
        </p:blipFill>
        <p:spPr>
          <a:xfrm>
            <a:off x="7659973" y="355701"/>
            <a:ext cx="3078449" cy="4205590"/>
          </a:xfrm>
          <a:prstGeom prst="rect">
            <a:avLst/>
          </a:prstGeom>
        </p:spPr>
      </p:pic>
      <p:sp>
        <p:nvSpPr>
          <p:cNvPr id="147" name="Shape 147"/>
          <p:cNvSpPr>
            <a:spLocks noGrp="1"/>
          </p:cNvSpPr>
          <p:nvPr>
            <p:ph type="sldNum" sz="quarter" idx="4294967295"/>
          </p:nvPr>
        </p:nvSpPr>
        <p:spPr>
          <a:xfrm>
            <a:off x="6376263" y="9017000"/>
            <a:ext cx="239574" cy="3808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85309C-3EEE-B14B-B9D5-BABC7844F397}"/>
              </a:ext>
            </a:extLst>
          </p:cNvPr>
          <p:cNvSpPr txBox="1"/>
          <p:nvPr/>
        </p:nvSpPr>
        <p:spPr>
          <a:xfrm>
            <a:off x="850232" y="5634524"/>
            <a:ext cx="11216850" cy="33034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EEEEEE"/>
                </a:solidFill>
                <a:effectLst/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rPr>
              <a:t>Cross Ref, Aug-20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EEEEEE"/>
              </a:solidFill>
              <a:effectLst/>
              <a:uFillTx/>
              <a:latin typeface="Helvetica Neue Bold Condensed"/>
              <a:ea typeface="Helvetica Neue Bold Condensed"/>
              <a:cs typeface="Helvetica Neue Bold Condensed"/>
              <a:sym typeface="Helvetica Neue Bold Condensed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0" i="0" u="none" strike="noStrike" cap="none" spc="0" normalizeH="0" baseline="0" dirty="0">
                <a:ln>
                  <a:noFill/>
                </a:ln>
                <a:solidFill>
                  <a:srgbClr val="EEEEEE"/>
                </a:solidFill>
                <a:effectLst/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rPr>
              <a:t>The 5 steps to writing effective Case Studies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1BEC5A0-79AA-134A-869F-C3D8C054D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31" y="388396"/>
            <a:ext cx="6858204" cy="36060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/>
          </p:cNvSpPr>
          <p:nvPr>
            <p:ph type="title"/>
          </p:nvPr>
        </p:nvSpPr>
        <p:spPr>
          <a:xfrm>
            <a:off x="228600" y="215900"/>
            <a:ext cx="2295823" cy="2730500"/>
          </a:xfrm>
          <a:prstGeom prst="rect">
            <a:avLst/>
          </a:prstGeom>
        </p:spPr>
        <p:txBody>
          <a:bodyPr/>
          <a:lstStyle>
            <a:lvl1pPr>
              <a:defRPr sz="5000" b="0" u="sng" spc="0"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t>Q&amp;A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686B2-2631-BD44-9B8C-EFE31A0D1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231" y="2485583"/>
            <a:ext cx="11790947" cy="585839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body" idx="4294967295"/>
          </p:nvPr>
        </p:nvSpPr>
        <p:spPr>
          <a:xfrm>
            <a:off x="473224" y="825500"/>
            <a:ext cx="5603598" cy="825853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defTabSz="443991">
              <a:spcBef>
                <a:spcPts val="0"/>
              </a:spcBef>
              <a:buSzTx/>
              <a:buNone/>
              <a:defRPr sz="1824"/>
            </a:pPr>
            <a:r>
              <a:rPr lang="en-GB" sz="4400" u="sng" dirty="0"/>
              <a:t>1. Preparation</a:t>
            </a:r>
          </a:p>
          <a:p>
            <a:pPr marL="0" indent="0" defTabSz="443991">
              <a:spcBef>
                <a:spcPts val="0"/>
              </a:spcBef>
              <a:buSzTx/>
              <a:buNone/>
              <a:defRPr sz="1824"/>
            </a:pPr>
            <a:endParaRPr lang="en-GB" sz="1400" i="1" dirty="0"/>
          </a:p>
          <a:p>
            <a:pPr fontAlgn="base"/>
            <a:r>
              <a:rPr lang="en-GB" dirty="0"/>
              <a:t>Know in advance what outcome you are looking for</a:t>
            </a:r>
          </a:p>
          <a:p>
            <a:pPr fontAlgn="base"/>
            <a:r>
              <a:rPr lang="en-GB" b="1" dirty="0"/>
              <a:t>‘Interview’ your client first</a:t>
            </a:r>
          </a:p>
          <a:p>
            <a:pPr fontAlgn="base"/>
            <a:r>
              <a:rPr lang="en-GB" b="1" dirty="0"/>
              <a:t>Then, interview their customer</a:t>
            </a:r>
          </a:p>
          <a:p>
            <a:pPr fontAlgn="base"/>
            <a:r>
              <a:rPr lang="en-GB" b="1" dirty="0"/>
              <a:t>Importance of Third person</a:t>
            </a:r>
            <a:endParaRPr lang="en-GB" dirty="0"/>
          </a:p>
          <a:p>
            <a:pPr marL="0" indent="0" defTabSz="443991">
              <a:spcBef>
                <a:spcPts val="0"/>
              </a:spcBef>
              <a:buSzTx/>
              <a:buNone/>
              <a:defRPr sz="1824"/>
            </a:pPr>
            <a:endParaRPr lang="en-GB" sz="7600" i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56C992-15F6-BA4C-BBBB-2CFB7E673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004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 descr="Case Studies - The 5 W's">
            <a:extLst>
              <a:ext uri="{FF2B5EF4-FFF2-40B4-BE49-F238E27FC236}">
                <a16:creationId xmlns:a16="http://schemas.microsoft.com/office/drawing/2014/main" id="{58A22DE5-B90A-2841-A948-69DA8957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52" y="368968"/>
            <a:ext cx="5261809" cy="526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95373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body" idx="4294967295"/>
          </p:nvPr>
        </p:nvSpPr>
        <p:spPr>
          <a:xfrm>
            <a:off x="473224" y="825500"/>
            <a:ext cx="5603598" cy="8258539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0" indent="0" defTabSz="443991">
              <a:spcBef>
                <a:spcPts val="0"/>
              </a:spcBef>
              <a:buSzTx/>
              <a:buNone/>
              <a:defRPr sz="1824"/>
            </a:pPr>
            <a:endParaRPr lang="en-GB" sz="1400" i="1" dirty="0"/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Who</a:t>
            </a:r>
            <a:r>
              <a:rPr lang="en-GB" dirty="0"/>
              <a:t> – is the audience? General public, </a:t>
            </a:r>
            <a:r>
              <a:rPr lang="en-GB" dirty="0" err="1"/>
              <a:t>teccies</a:t>
            </a:r>
            <a:r>
              <a:rPr lang="en-GB" dirty="0"/>
              <a:t>, marketing managers, CEOs…?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What</a:t>
            </a:r>
            <a:r>
              <a:rPr lang="en-GB" dirty="0">
                <a:solidFill>
                  <a:srgbClr val="FFC000"/>
                </a:solidFill>
              </a:rPr>
              <a:t> </a:t>
            </a:r>
            <a:r>
              <a:rPr lang="en-GB" dirty="0"/>
              <a:t>– problems do they usually face and what are the benefits of your solution (both quantitative and qualitative)?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Where</a:t>
            </a:r>
            <a:r>
              <a:rPr lang="en-GB" dirty="0"/>
              <a:t> – do they buy your product/service?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Why</a:t>
            </a:r>
            <a:r>
              <a:rPr lang="en-GB" dirty="0">
                <a:solidFill>
                  <a:srgbClr val="FFC000"/>
                </a:solidFill>
              </a:rPr>
              <a:t> </a:t>
            </a:r>
            <a:r>
              <a:rPr lang="en-GB" dirty="0"/>
              <a:t>– do they buy from you versus a competitor?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When</a:t>
            </a:r>
            <a:r>
              <a:rPr lang="en-GB" dirty="0"/>
              <a:t> – do they make a purchasing decision?</a:t>
            </a:r>
          </a:p>
          <a:p>
            <a:pPr marL="0" indent="0" defTabSz="443991">
              <a:spcBef>
                <a:spcPts val="0"/>
              </a:spcBef>
              <a:buSzTx/>
              <a:buNone/>
              <a:defRPr sz="1824"/>
            </a:pPr>
            <a:endParaRPr lang="en-GB" sz="7600" i="1" dirty="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56C992-15F6-BA4C-BBBB-2CFB7E673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004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 descr="Case Studies - The 5 W's">
            <a:extLst>
              <a:ext uri="{FF2B5EF4-FFF2-40B4-BE49-F238E27FC236}">
                <a16:creationId xmlns:a16="http://schemas.microsoft.com/office/drawing/2014/main" id="{58A22DE5-B90A-2841-A948-69DA8957F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52" y="368968"/>
            <a:ext cx="5261809" cy="526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07413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4" y="825500"/>
            <a:ext cx="11686692" cy="8663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lnSpcReduction="10000"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 fontAlgn="base">
              <a:buNone/>
            </a:pPr>
            <a:r>
              <a:rPr lang="en-GB" sz="4300" u="sng" dirty="0"/>
              <a:t>2. Interviewing</a:t>
            </a:r>
          </a:p>
          <a:p>
            <a:pPr lvl="0" fontAlgn="base"/>
            <a:r>
              <a:rPr lang="en-GB" sz="3600" dirty="0"/>
              <a:t>Ask Open questions </a:t>
            </a:r>
          </a:p>
          <a:p>
            <a:pPr lvl="0" fontAlgn="base"/>
            <a:r>
              <a:rPr lang="en-GB" b="1" dirty="0"/>
              <a:t>How did product/service make you</a:t>
            </a:r>
            <a:r>
              <a:rPr lang="en-GB" dirty="0"/>
              <a:t> </a:t>
            </a:r>
            <a:r>
              <a:rPr lang="en-GB" b="1" dirty="0"/>
              <a:t>feel</a:t>
            </a:r>
            <a:r>
              <a:rPr lang="en-GB" dirty="0"/>
              <a:t>? </a:t>
            </a:r>
            <a:r>
              <a:rPr lang="en-GB" i="1" dirty="0">
                <a:solidFill>
                  <a:srgbClr val="FFC000"/>
                </a:solidFill>
              </a:rPr>
              <a:t>[you’re looking for emotions here – relieved, grateful….or negative ones if they had a bad experience with a competitor’s offering – angry, frustrated]</a:t>
            </a:r>
            <a:endParaRPr lang="en-GB" dirty="0">
              <a:solidFill>
                <a:srgbClr val="FFC000"/>
              </a:solidFill>
            </a:endParaRPr>
          </a:p>
          <a:p>
            <a:pPr lvl="0" fontAlgn="base"/>
            <a:r>
              <a:rPr lang="en-GB" b="1" dirty="0"/>
              <a:t>Could you describe the product/service in</a:t>
            </a:r>
            <a:r>
              <a:rPr lang="en-GB" dirty="0"/>
              <a:t> </a:t>
            </a:r>
            <a:r>
              <a:rPr lang="en-GB" b="1" dirty="0"/>
              <a:t>3 words?</a:t>
            </a:r>
            <a:r>
              <a:rPr lang="en-GB" dirty="0"/>
              <a:t> </a:t>
            </a:r>
            <a:r>
              <a:rPr lang="en-GB" i="1" dirty="0">
                <a:solidFill>
                  <a:srgbClr val="FFC000"/>
                </a:solidFill>
              </a:rPr>
              <a:t>[forces the interviewee to be creative – something you can then expand upon in further questioning]</a:t>
            </a:r>
            <a:endParaRPr lang="en-GB" dirty="0">
              <a:solidFill>
                <a:srgbClr val="FFC000"/>
              </a:solidFill>
            </a:endParaRPr>
          </a:p>
          <a:p>
            <a:pPr lvl="0" fontAlgn="base"/>
            <a:r>
              <a:rPr lang="en-GB" b="1" dirty="0"/>
              <a:t>What challenges was your business facing?</a:t>
            </a:r>
            <a:r>
              <a:rPr lang="en-GB" dirty="0"/>
              <a:t> </a:t>
            </a:r>
            <a:r>
              <a:rPr lang="en-GB" dirty="0">
                <a:solidFill>
                  <a:srgbClr val="FFC000"/>
                </a:solidFill>
              </a:rPr>
              <a:t>[</a:t>
            </a:r>
            <a:r>
              <a:rPr lang="en-GB" i="1" dirty="0">
                <a:solidFill>
                  <a:srgbClr val="FFC000"/>
                </a:solidFill>
              </a:rPr>
              <a:t>nearly everybody likes to talk about their own business….careful though to keep them on track and not run out of time!]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091F553-D689-3349-BF49-1A107863A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6564" y="120446"/>
            <a:ext cx="162107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 descr="Case Studies - open v closed questions">
            <a:extLst>
              <a:ext uri="{FF2B5EF4-FFF2-40B4-BE49-F238E27FC236}">
                <a16:creationId xmlns:a16="http://schemas.microsoft.com/office/drawing/2014/main" id="{AD7F75E0-22F3-474D-9C49-A9746594D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4" y="120447"/>
            <a:ext cx="4606776" cy="273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4" y="825500"/>
            <a:ext cx="11750859" cy="8663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92500" lnSpcReduction="10000"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>
              <a:buNone/>
            </a:pPr>
            <a:r>
              <a:rPr lang="en-GB" sz="4400" b="1" u="sng" dirty="0"/>
              <a:t>3. Write-up</a:t>
            </a:r>
          </a:p>
          <a:p>
            <a:pPr fontAlgn="base"/>
            <a:r>
              <a:rPr lang="en-GB" b="1" dirty="0"/>
              <a:t>You’ve got all your background and raw material</a:t>
            </a:r>
            <a:r>
              <a:rPr lang="en-GB" dirty="0"/>
              <a:t>                                – - now all you need to do is to put it all together</a:t>
            </a:r>
          </a:p>
          <a:p>
            <a:pPr lvl="0" fontAlgn="base"/>
            <a:r>
              <a:rPr lang="en-GB" dirty="0">
                <a:solidFill>
                  <a:srgbClr val="FFC000"/>
                </a:solidFill>
              </a:rPr>
              <a:t>Catchy title </a:t>
            </a:r>
            <a:r>
              <a:rPr lang="en-GB" dirty="0"/>
              <a:t>– words such as ‘How’, ‘Why’, have far more impact, especially when looking to recycle the Case Study on twitter, </a:t>
            </a:r>
            <a:r>
              <a:rPr lang="en-GB" dirty="0" err="1"/>
              <a:t>linkedin</a:t>
            </a:r>
            <a:r>
              <a:rPr lang="en-GB" dirty="0"/>
              <a:t>…etc, where the title has to ‘sell it’; e.g. </a:t>
            </a:r>
            <a:r>
              <a:rPr lang="en-GB" dirty="0">
                <a:solidFill>
                  <a:srgbClr val="FFC000"/>
                </a:solidFill>
              </a:rPr>
              <a:t>‘</a:t>
            </a:r>
            <a:r>
              <a:rPr lang="en-GB" i="1" dirty="0">
                <a:solidFill>
                  <a:srgbClr val="FFC000"/>
                </a:solidFill>
              </a:rPr>
              <a:t>How Company xx doubled their revenues in 6 months’</a:t>
            </a:r>
            <a:endParaRPr lang="en-GB" dirty="0">
              <a:solidFill>
                <a:srgbClr val="FFC000"/>
              </a:solidFill>
            </a:endParaRP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Headings/Sub-headings</a:t>
            </a:r>
            <a:r>
              <a:rPr lang="en-GB" dirty="0">
                <a:solidFill>
                  <a:srgbClr val="FFC000"/>
                </a:solidFill>
              </a:rPr>
              <a:t> </a:t>
            </a:r>
            <a:r>
              <a:rPr lang="en-GB" dirty="0"/>
              <a:t>– help to break up the text and ‘guide’ the reader through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Testimonial quotes</a:t>
            </a:r>
            <a:r>
              <a:rPr lang="en-GB" dirty="0">
                <a:solidFill>
                  <a:srgbClr val="FFC000"/>
                </a:solidFill>
              </a:rPr>
              <a:t> </a:t>
            </a:r>
            <a:r>
              <a:rPr lang="en-GB" dirty="0"/>
              <a:t>– make sure these can stand on their own two feet</a:t>
            </a:r>
          </a:p>
          <a:p>
            <a:pPr lvl="0" fontAlgn="base"/>
            <a:r>
              <a:rPr lang="en-GB" b="1" dirty="0">
                <a:solidFill>
                  <a:srgbClr val="FFC000"/>
                </a:solidFill>
              </a:rPr>
              <a:t>Colloquialisms</a:t>
            </a:r>
            <a:r>
              <a:rPr lang="en-GB" dirty="0">
                <a:solidFill>
                  <a:srgbClr val="FFC000"/>
                </a:solidFill>
              </a:rPr>
              <a:t> </a:t>
            </a:r>
            <a:r>
              <a:rPr lang="en-GB" dirty="0"/>
              <a:t>– leave in when referring to the interviewee (it’s authentic), but keep the narrator’s voice as neutral and grammatically correct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374DD4-53A3-354D-A434-91BE71729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389" y="143376"/>
            <a:ext cx="3066733" cy="306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9426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5" y="834189"/>
            <a:ext cx="6280501" cy="2759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92500" lnSpcReduction="20000"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 fontAlgn="base">
              <a:buNone/>
            </a:pPr>
            <a:r>
              <a:rPr lang="en-GB" sz="4400" b="1" u="sng" dirty="0"/>
              <a:t>4. Approval</a:t>
            </a:r>
            <a:endParaRPr lang="en-GB" sz="4400" u="sng" dirty="0"/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en-GB" sz="3500" dirty="0"/>
              <a:t>This stage – getting hold of people to approve the write-up – can often be the most time-consuming, so be patient!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91307A-0D26-8941-9AC5-50D6B6153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583" y="182260"/>
            <a:ext cx="5743217" cy="31360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F0E63F-9078-5248-AFAF-A2BB0738EADD}"/>
              </a:ext>
            </a:extLst>
          </p:cNvPr>
          <p:cNvSpPr/>
          <p:nvPr/>
        </p:nvSpPr>
        <p:spPr>
          <a:xfrm>
            <a:off x="473225" y="3785940"/>
            <a:ext cx="118310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 fontAlgn="base">
              <a:buFont typeface="Courier New" panose="02070309020205020404" pitchFamily="49" charset="0"/>
              <a:buChar char="o"/>
            </a:pPr>
            <a:r>
              <a:rPr lang="en-GB" sz="3200" b="1" dirty="0">
                <a:solidFill>
                  <a:srgbClr val="FFC000"/>
                </a:solidFill>
              </a:rPr>
              <a:t>I prefer to email through the plain text</a:t>
            </a:r>
            <a:r>
              <a:rPr lang="en-GB" sz="3200" dirty="0">
                <a:solidFill>
                  <a:srgbClr val="FFC000"/>
                </a:solidFill>
              </a:rPr>
              <a:t>, </a:t>
            </a:r>
            <a:r>
              <a:rPr lang="en-GB" sz="3200" dirty="0"/>
              <a:t>ideally without any formatting, on the face of the email (as opposed to an</a:t>
            </a:r>
            <a:r>
              <a:rPr lang="en-GB" sz="3200" b="1" dirty="0"/>
              <a:t> attachment</a:t>
            </a:r>
            <a:r>
              <a:rPr lang="en-GB" sz="3200" dirty="0"/>
              <a:t> – you’d be surprised how many can get stuck in Spam/Junk or trigger virus alerts, especially in bigger organisations).</a:t>
            </a:r>
          </a:p>
          <a:p>
            <a:pPr marL="457200" indent="-457200" algn="l" fontAlgn="base">
              <a:buFont typeface="Courier New" panose="02070309020205020404" pitchFamily="49" charset="0"/>
              <a:buChar char="o"/>
            </a:pPr>
            <a:endParaRPr lang="en-GB" sz="3200" b="1" dirty="0"/>
          </a:p>
          <a:p>
            <a:pPr marL="457200" indent="-457200" algn="l" fontAlgn="base">
              <a:buFont typeface="Courier New" panose="02070309020205020404" pitchFamily="49" charset="0"/>
              <a:buChar char="o"/>
            </a:pPr>
            <a:r>
              <a:rPr lang="en-GB" sz="3200" b="1" dirty="0">
                <a:solidFill>
                  <a:srgbClr val="FFC000"/>
                </a:solidFill>
              </a:rPr>
              <a:t>Make it easy to ‘edit</a:t>
            </a:r>
            <a:r>
              <a:rPr lang="en-GB" sz="3200" dirty="0">
                <a:solidFill>
                  <a:srgbClr val="FFC000"/>
                </a:solidFill>
              </a:rPr>
              <a:t>‘ </a:t>
            </a:r>
            <a:r>
              <a:rPr lang="en-GB" sz="3200" dirty="0"/>
              <a:t>– if it’s unformatted, the interviewee can add changes directly to the face of the text, in bold or a different colour</a:t>
            </a:r>
          </a:p>
          <a:p>
            <a:pPr marL="457200" indent="-457200" algn="l" fontAlgn="base">
              <a:buFont typeface="Courier New" panose="02070309020205020404" pitchFamily="49" charset="0"/>
              <a:buChar char="o"/>
            </a:pPr>
            <a:endParaRPr lang="en-GB" sz="3200" b="1" dirty="0"/>
          </a:p>
          <a:p>
            <a:pPr marL="457200" indent="-457200" algn="l" fontAlgn="base">
              <a:buFont typeface="Courier New" panose="02070309020205020404" pitchFamily="49" charset="0"/>
              <a:buChar char="o"/>
            </a:pPr>
            <a:r>
              <a:rPr lang="en-GB" sz="3200" b="1" dirty="0">
                <a:solidFill>
                  <a:srgbClr val="FFC000"/>
                </a:solidFill>
              </a:rPr>
              <a:t>Email confirmation is preferable</a:t>
            </a:r>
            <a:r>
              <a:rPr lang="en-GB" sz="3200" dirty="0">
                <a:solidFill>
                  <a:srgbClr val="FFC000"/>
                </a:solidFill>
              </a:rPr>
              <a:t> </a:t>
            </a:r>
            <a:r>
              <a:rPr lang="en-GB" sz="3200" dirty="0"/>
              <a:t>– this provides you with an audit trail</a:t>
            </a:r>
          </a:p>
        </p:txBody>
      </p:sp>
    </p:spTree>
    <p:extLst>
      <p:ext uri="{BB962C8B-B14F-4D97-AF65-F5344CB8AC3E}">
        <p14:creationId xmlns:p14="http://schemas.microsoft.com/office/powerpoint/2010/main" val="287485123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5" y="825500"/>
            <a:ext cx="6788358" cy="8663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>
              <a:buNone/>
            </a:pPr>
            <a:r>
              <a:rPr lang="en-GB" sz="4400" b="1" u="sng" dirty="0"/>
              <a:t>4. Approval</a:t>
            </a:r>
          </a:p>
          <a:p>
            <a:pPr fontAlgn="base"/>
            <a:r>
              <a:rPr lang="en-GB" b="1" dirty="0"/>
              <a:t>Don’t be afraid to </a:t>
            </a:r>
            <a:r>
              <a:rPr lang="en-GB" b="1" i="1" dirty="0">
                <a:solidFill>
                  <a:srgbClr val="FFC000"/>
                </a:solidFill>
              </a:rPr>
              <a:t>‘polish’</a:t>
            </a:r>
            <a:r>
              <a:rPr lang="en-GB" b="1" dirty="0">
                <a:solidFill>
                  <a:srgbClr val="FFC000"/>
                </a:solidFill>
              </a:rPr>
              <a:t> </a:t>
            </a:r>
            <a:r>
              <a:rPr lang="en-GB" b="1" dirty="0"/>
              <a:t>quotes where necessary</a:t>
            </a:r>
            <a:r>
              <a:rPr lang="en-GB" dirty="0"/>
              <a:t>, by repeating what the interviewee has said to you with a few ‘tweaks’ of your own: </a:t>
            </a:r>
          </a:p>
          <a:p>
            <a:pPr fontAlgn="base"/>
            <a:r>
              <a:rPr lang="en-GB" b="1" i="1" dirty="0">
                <a:solidFill>
                  <a:srgbClr val="FFC000"/>
                </a:solidFill>
              </a:rPr>
              <a:t>Would it be fair to say….?</a:t>
            </a:r>
            <a:endParaRPr lang="en-GB" dirty="0">
              <a:solidFill>
                <a:srgbClr val="FFC000"/>
              </a:solidFill>
            </a:endParaRPr>
          </a:p>
          <a:p>
            <a:pPr fontAlgn="base"/>
            <a:r>
              <a:rPr lang="en-GB" b="1" i="1" dirty="0">
                <a:solidFill>
                  <a:srgbClr val="FFC000"/>
                </a:solidFill>
              </a:rPr>
              <a:t>Could we phrase it like this…..?</a:t>
            </a:r>
            <a:endParaRPr lang="en-GB" dirty="0">
              <a:solidFill>
                <a:srgbClr val="FFC000"/>
              </a:solidFill>
            </a:endParaRPr>
          </a:p>
          <a:p>
            <a:pPr fontAlgn="base"/>
            <a:r>
              <a:rPr lang="en-GB" b="1" i="1" dirty="0">
                <a:solidFill>
                  <a:srgbClr val="FFC000"/>
                </a:solidFill>
              </a:rPr>
              <a:t>So the way I understand it is…..?</a:t>
            </a:r>
            <a:endParaRPr lang="en-GB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EFCFE-CF05-AD47-BFB3-7390FE66C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583" y="182260"/>
            <a:ext cx="5743217" cy="313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3125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4" y="825500"/>
            <a:ext cx="5627773" cy="9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 fontAlgn="base">
              <a:buNone/>
            </a:pPr>
            <a:r>
              <a:rPr lang="en-GB" sz="4400" b="1" u="sng" dirty="0"/>
              <a:t>5. Design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268176-A9A5-0C45-9344-D0197C653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803" y="266700"/>
            <a:ext cx="6896100" cy="9486900"/>
          </a:xfrm>
          <a:prstGeom prst="rect">
            <a:avLst/>
          </a:prstGeom>
        </p:spPr>
      </p:pic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F8CA480-D73C-A948-8148-4659DF8AE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7" y="1741571"/>
            <a:ext cx="5261425" cy="735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3653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36460"/>
            <a:satOff val="9458"/>
            <a:lumOff val="-929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3">
            <a:extLst>
              <a:ext uri="{FF2B5EF4-FFF2-40B4-BE49-F238E27FC236}">
                <a16:creationId xmlns:a16="http://schemas.microsoft.com/office/drawing/2014/main" id="{1194DD8E-2292-CB48-A3A6-31D75550FA26}"/>
              </a:ext>
            </a:extLst>
          </p:cNvPr>
          <p:cNvSpPr txBox="1">
            <a:spLocks/>
          </p:cNvSpPr>
          <p:nvPr/>
        </p:nvSpPr>
        <p:spPr>
          <a:xfrm>
            <a:off x="473224" y="825500"/>
            <a:ext cx="5627773" cy="9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>
            <a:lvl1pPr marL="6223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  <a:lvl2pPr marL="12446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2pPr>
            <a:lvl3pPr marL="18669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3pPr>
            <a:lvl4pPr marL="24892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4pPr>
            <a:lvl5pPr marL="31115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5pPr>
            <a:lvl6pPr marL="37338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6pPr>
            <a:lvl7pPr marL="43561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7pPr>
            <a:lvl8pPr marL="49784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8pPr>
            <a:lvl9pPr marL="5600700" marR="0" indent="-6223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65000"/>
              <a:buFontTx/>
              <a:buBlip>
                <a:blip r:embed="rId2"/>
              </a:buBlip>
              <a:tabLst/>
              <a:defRPr sz="3400" b="0" i="0" u="none" strike="noStrike" cap="none" spc="0" baseline="0">
                <a:ln>
                  <a:noFill/>
                </a:ln>
                <a:solidFill>
                  <a:srgbClr val="EEEEEE"/>
                </a:solidFill>
                <a:uFillTx/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9pPr>
          </a:lstStyle>
          <a:p>
            <a:pPr marL="0" indent="0" fontAlgn="base">
              <a:buNone/>
            </a:pPr>
            <a:r>
              <a:rPr lang="en-GB" sz="4400" b="1" u="sng" dirty="0"/>
              <a:t>5. Design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A340527-5920-EF4F-A82A-AAA68629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651" y="403819"/>
            <a:ext cx="5715000" cy="3937000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1DD96BA-D1A3-6D4C-B2AA-1AFAC5E87D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1147674" y="1531704"/>
            <a:ext cx="4574354" cy="6465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937DDF-6762-0142-9A68-42C9D5226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6912219" y="3771824"/>
            <a:ext cx="4782553" cy="67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60152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6">
  <a:themeElements>
    <a:clrScheme name="New_Template6">
      <a:dk1>
        <a:srgbClr val="000000"/>
      </a:dk1>
      <a:lt1>
        <a:srgbClr val="EEEEEE"/>
      </a:lt1>
      <a:dk2>
        <a:srgbClr val="3E4044"/>
      </a:dk2>
      <a:lt2>
        <a:srgbClr val="DCDDE0"/>
      </a:lt2>
      <a:accent1>
        <a:srgbClr val="0AB8BF"/>
      </a:accent1>
      <a:accent2>
        <a:srgbClr val="82B21C"/>
      </a:accent2>
      <a:accent3>
        <a:srgbClr val="E6A629"/>
      </a:accent3>
      <a:accent4>
        <a:srgbClr val="E86F1B"/>
      </a:accent4>
      <a:accent5>
        <a:srgbClr val="C4411D"/>
      </a:accent5>
      <a:accent6>
        <a:srgbClr val="795B8C"/>
      </a:accent6>
      <a:hlink>
        <a:srgbClr val="0000FF"/>
      </a:hlink>
      <a:folHlink>
        <a:srgbClr val="FF00FF"/>
      </a:folHlink>
    </a:clrScheme>
    <a:fontScheme name="New_Template6">
      <a:majorFont>
        <a:latin typeface="Superclarendon"/>
        <a:ea typeface="Superclarendon"/>
        <a:cs typeface="Superclarendon"/>
      </a:majorFont>
      <a:minorFont>
        <a:latin typeface="Superclarendon"/>
        <a:ea typeface="Superclarendon"/>
        <a:cs typeface="Superclarendon"/>
      </a:minorFont>
    </a:fontScheme>
    <a:fmtScheme name="New_Templat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EEEEEE"/>
            </a:solidFill>
            <a:effectLst>
              <a:outerShdw blurRad="25400" dist="25400" dir="2388334" rotWithShape="0">
                <a:srgbClr val="000000">
                  <a:alpha val="79310"/>
                </a:srgbClr>
              </a:outerShdw>
            </a:effectLst>
            <a:uFillTx/>
            <a:latin typeface="Helvetica Neue Bold Condensed"/>
            <a:ea typeface="Helvetica Neue Bold Condensed"/>
            <a:cs typeface="Helvetica Neue Bold Condensed"/>
            <a:sym typeface="Helvetica Neue Bold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EEEEE"/>
            </a:solidFill>
            <a:effectLst/>
            <a:uFillTx/>
            <a:latin typeface="Helvetica Neue Bold Condensed"/>
            <a:ea typeface="Helvetica Neue Bold Condensed"/>
            <a:cs typeface="Helvetica Neue Bold Condensed"/>
            <a:sym typeface="Helvetica Neue Bold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6">
  <a:themeElements>
    <a:clrScheme name="New_Template6">
      <a:dk1>
        <a:srgbClr val="000000"/>
      </a:dk1>
      <a:lt1>
        <a:srgbClr val="FFFFFF"/>
      </a:lt1>
      <a:dk2>
        <a:srgbClr val="3E4044"/>
      </a:dk2>
      <a:lt2>
        <a:srgbClr val="DCDDE0"/>
      </a:lt2>
      <a:accent1>
        <a:srgbClr val="0AB8BF"/>
      </a:accent1>
      <a:accent2>
        <a:srgbClr val="82B21C"/>
      </a:accent2>
      <a:accent3>
        <a:srgbClr val="E6A629"/>
      </a:accent3>
      <a:accent4>
        <a:srgbClr val="E86F1B"/>
      </a:accent4>
      <a:accent5>
        <a:srgbClr val="C4411D"/>
      </a:accent5>
      <a:accent6>
        <a:srgbClr val="795B8C"/>
      </a:accent6>
      <a:hlink>
        <a:srgbClr val="0000FF"/>
      </a:hlink>
      <a:folHlink>
        <a:srgbClr val="FF00FF"/>
      </a:folHlink>
    </a:clrScheme>
    <a:fontScheme name="New_Template6">
      <a:majorFont>
        <a:latin typeface="Superclarendon"/>
        <a:ea typeface="Superclarendon"/>
        <a:cs typeface="Superclarendon"/>
      </a:majorFont>
      <a:minorFont>
        <a:latin typeface="Superclarendon"/>
        <a:ea typeface="Superclarendon"/>
        <a:cs typeface="Superclarendon"/>
      </a:minorFont>
    </a:fontScheme>
    <a:fmtScheme name="New_Templat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EEEEEE"/>
            </a:solidFill>
            <a:effectLst>
              <a:outerShdw blurRad="25400" dist="25400" dir="2388334" rotWithShape="0">
                <a:srgbClr val="000000">
                  <a:alpha val="79310"/>
                </a:srgbClr>
              </a:outerShdw>
            </a:effectLst>
            <a:uFillTx/>
            <a:latin typeface="Helvetica Neue Bold Condensed"/>
            <a:ea typeface="Helvetica Neue Bold Condensed"/>
            <a:cs typeface="Helvetica Neue Bold Condensed"/>
            <a:sym typeface="Helvetica Neue Bold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800" b="0" i="0" u="none" strike="noStrike" cap="none" spc="0" normalizeH="0" baseline="0">
            <a:ln>
              <a:noFill/>
            </a:ln>
            <a:solidFill>
              <a:srgbClr val="EEEEEE"/>
            </a:solidFill>
            <a:effectLst/>
            <a:uFillTx/>
            <a:latin typeface="Helvetica Neue Bold Condensed"/>
            <a:ea typeface="Helvetica Neue Bold Condensed"/>
            <a:cs typeface="Helvetica Neue Bold Condensed"/>
            <a:sym typeface="Helvetica Neue Bold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528</Words>
  <Application>Microsoft Office PowerPoint</Application>
  <PresentationFormat>Custom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Courier New</vt:lpstr>
      <vt:lpstr>Helvetica Neue</vt:lpstr>
      <vt:lpstr>Helvetica Neue Bold Condensed</vt:lpstr>
      <vt:lpstr>Superclarendon</vt:lpstr>
      <vt:lpstr>New_Template6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Wright</dc:creator>
  <cp:lastModifiedBy>Matthew Wright</cp:lastModifiedBy>
  <cp:revision>13</cp:revision>
  <dcterms:modified xsi:type="dcterms:W3CDTF">2020-09-11T11:10:00Z</dcterms:modified>
</cp:coreProperties>
</file>